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5141" autoAdjust="0"/>
  </p:normalViewPr>
  <p:slideViewPr>
    <p:cSldViewPr snapToGrid="0">
      <p:cViewPr varScale="1">
        <p:scale>
          <a:sx n="45" d="100"/>
          <a:sy n="45" d="100"/>
        </p:scale>
        <p:origin x="6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2C276-C181-4B8F-9E41-844C68B8C63C}" type="datetimeFigureOut">
              <a:rPr lang="en-US" smtClean="0"/>
              <a:t>11/13/2019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075E76-7B60-46DF-A927-47019234E9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716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gray">
          <a:xfrm>
            <a:off x="7541941" y="1"/>
            <a:ext cx="4650060" cy="517279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09600" y="4040188"/>
            <a:ext cx="8636000" cy="1217613"/>
          </a:xfrm>
        </p:spPr>
        <p:txBody>
          <a:bodyPr anchor="b" anchorCtr="0">
            <a:normAutofit/>
          </a:bodyPr>
          <a:lstStyle>
            <a:lvl1pPr algn="l">
              <a:lnSpc>
                <a:spcPct val="95000"/>
              </a:lnSpc>
              <a:defRPr sz="36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609600" y="5314951"/>
            <a:ext cx="10363200" cy="552451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Presenter’s Name and Title</a:t>
            </a:r>
          </a:p>
        </p:txBody>
      </p:sp>
      <p:sp>
        <p:nvSpPr>
          <p:cNvPr id="9" name="Date Placeholder 4"/>
          <p:cNvSpPr txBox="1">
            <a:spLocks/>
          </p:cNvSpPr>
          <p:nvPr userDrawn="1"/>
        </p:nvSpPr>
        <p:spPr bwMode="gray">
          <a:xfrm>
            <a:off x="609600" y="6356352"/>
            <a:ext cx="3556000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aseline="24000" dirty="0">
                <a:solidFill>
                  <a:srgbClr val="637280"/>
                </a:solidFill>
              </a:rPr>
              <a:t>©</a:t>
            </a:r>
            <a:r>
              <a:rPr lang="en-US" sz="900" dirty="0">
                <a:solidFill>
                  <a:srgbClr val="637280"/>
                </a:solidFill>
              </a:rPr>
              <a:t> Polycom, Inc. All rights reserved.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680" y="6354586"/>
            <a:ext cx="1472567" cy="37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97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kern="120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gray">
          <a:xfrm>
            <a:off x="609600" y="1428750"/>
            <a:ext cx="10972801" cy="4678363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>
                <a:solidFill>
                  <a:schemeClr val="accent5"/>
                </a:solidFill>
              </a:defRPr>
            </a:lvl1pPr>
            <a:lvl2pPr>
              <a:defRPr lang="en-US" dirty="0" smtClean="0">
                <a:solidFill>
                  <a:schemeClr val="tx1"/>
                </a:solidFill>
              </a:defRPr>
            </a:lvl2pPr>
            <a:lvl3pPr>
              <a:defRPr lang="en-US" dirty="0" smtClean="0">
                <a:solidFill>
                  <a:schemeClr val="tx1"/>
                </a:solidFill>
              </a:defRPr>
            </a:lvl3pPr>
            <a:lvl4pPr>
              <a:defRPr lang="en-US" dirty="0" smtClean="0">
                <a:solidFill>
                  <a:schemeClr val="tx1"/>
                </a:solidFill>
              </a:defRPr>
            </a:lvl4pPr>
            <a:lvl5pPr>
              <a:defRPr lang="en-US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86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609600" y="1428752"/>
            <a:ext cx="5384800" cy="4343399"/>
          </a:xfrm>
        </p:spPr>
        <p:txBody>
          <a:bodyPr>
            <a:normAutofit/>
          </a:bodyPr>
          <a:lstStyle>
            <a:lvl1pPr marL="228600" indent="-228600">
              <a:defRPr sz="2400">
                <a:solidFill>
                  <a:schemeClr val="accent5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197600" y="1428752"/>
            <a:ext cx="5384800" cy="4343399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dirty="0" smtClean="0">
                <a:solidFill>
                  <a:schemeClr val="accent5"/>
                </a:solidFill>
              </a:defRPr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US" sz="1600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524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200" kern="120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609600" y="1428752"/>
            <a:ext cx="5384800" cy="4343399"/>
          </a:xfrm>
        </p:spPr>
        <p:txBody>
          <a:bodyPr/>
          <a:lstStyle>
            <a:lvl1pPr marL="228600" indent="-22860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197600" y="1428752"/>
            <a:ext cx="5384800" cy="434339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497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-1" y="894"/>
            <a:ext cx="12192000" cy="6856213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09600" y="2209802"/>
            <a:ext cx="11074400" cy="1217613"/>
          </a:xfrm>
        </p:spPr>
        <p:txBody>
          <a:bodyPr anchor="b" anchorCtr="0">
            <a:normAutofit/>
          </a:bodyPr>
          <a:lstStyle>
            <a:lvl1pPr algn="l">
              <a:lnSpc>
                <a:spcPct val="95000"/>
              </a:lnSpc>
              <a:defRPr sz="36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Segue</a:t>
            </a:r>
          </a:p>
        </p:txBody>
      </p:sp>
      <p:sp>
        <p:nvSpPr>
          <p:cNvPr id="10" name="Date Placeholder 4"/>
          <p:cNvSpPr txBox="1">
            <a:spLocks/>
          </p:cNvSpPr>
          <p:nvPr userDrawn="1"/>
        </p:nvSpPr>
        <p:spPr bwMode="gray">
          <a:xfrm>
            <a:off x="609600" y="6356352"/>
            <a:ext cx="3556000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aseline="24000" dirty="0">
                <a:solidFill>
                  <a:srgbClr val="637280"/>
                </a:solidFill>
              </a:rPr>
              <a:t>©</a:t>
            </a:r>
            <a:r>
              <a:rPr lang="en-US" sz="900" dirty="0">
                <a:solidFill>
                  <a:srgbClr val="637280"/>
                </a:solidFill>
              </a:rPr>
              <a:t> Polycom, Inc. All rights reserved.</a:t>
            </a:r>
          </a:p>
        </p:txBody>
      </p:sp>
      <p:sp>
        <p:nvSpPr>
          <p:cNvPr id="11" name="Slide Number Placeholder 6"/>
          <p:cNvSpPr txBox="1">
            <a:spLocks/>
          </p:cNvSpPr>
          <p:nvPr userDrawn="1"/>
        </p:nvSpPr>
        <p:spPr bwMode="gray">
          <a:xfrm>
            <a:off x="5842001" y="6356352"/>
            <a:ext cx="508000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AC00AD89-014A-4F2B-B9D8-8C5AD66C5932}" type="slidenum">
              <a:rPr lang="en-US" sz="900" smtClean="0">
                <a:solidFill>
                  <a:srgbClr val="637280"/>
                </a:solidFill>
              </a:rPr>
              <a:pPr algn="ctr">
                <a:defRPr/>
              </a:pPr>
              <a:t>‹#›</a:t>
            </a:fld>
            <a:endParaRPr lang="en-US" sz="900" dirty="0">
              <a:solidFill>
                <a:srgbClr val="63728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680" y="6354586"/>
            <a:ext cx="1472567" cy="37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666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710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 bwMode="gray">
          <a:xfrm>
            <a:off x="9647807" y="0"/>
            <a:ext cx="2544193" cy="28293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609600" y="533400"/>
            <a:ext cx="10972801" cy="6397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0" y="1428750"/>
            <a:ext cx="10972801" cy="4678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4"/>
          <p:cNvSpPr txBox="1">
            <a:spLocks/>
          </p:cNvSpPr>
          <p:nvPr/>
        </p:nvSpPr>
        <p:spPr bwMode="gray">
          <a:xfrm>
            <a:off x="609600" y="6356352"/>
            <a:ext cx="3556000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aseline="24000" dirty="0">
                <a:solidFill>
                  <a:srgbClr val="637280"/>
                </a:solidFill>
              </a:rPr>
              <a:t>©</a:t>
            </a:r>
            <a:r>
              <a:rPr lang="en-US" sz="900" dirty="0">
                <a:solidFill>
                  <a:srgbClr val="637280"/>
                </a:solidFill>
              </a:rPr>
              <a:t> Polycom, Inc. All rights reserved.</a:t>
            </a:r>
          </a:p>
        </p:txBody>
      </p:sp>
      <p:sp>
        <p:nvSpPr>
          <p:cNvPr id="7" name="Slide Number Placeholder 6"/>
          <p:cNvSpPr txBox="1">
            <a:spLocks/>
          </p:cNvSpPr>
          <p:nvPr/>
        </p:nvSpPr>
        <p:spPr bwMode="gray">
          <a:xfrm>
            <a:off x="5842001" y="6356352"/>
            <a:ext cx="508000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AC00AD89-014A-4F2B-B9D8-8C5AD66C5932}" type="slidenum">
              <a:rPr lang="en-US" sz="900" smtClean="0">
                <a:solidFill>
                  <a:srgbClr val="637280"/>
                </a:solidFill>
              </a:rPr>
              <a:pPr algn="ctr">
                <a:defRPr/>
              </a:pPr>
              <a:t>‹#›</a:t>
            </a:fld>
            <a:endParaRPr lang="en-US" sz="900" dirty="0">
              <a:solidFill>
                <a:srgbClr val="63728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9680" y="6354586"/>
            <a:ext cx="1472567" cy="379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42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bg1"/>
        </a:buClr>
        <a:buFont typeface="Arial" pitchFamily="34" charset="0"/>
        <a:buChar char="•"/>
        <a:defRPr sz="2400" kern="1200">
          <a:solidFill>
            <a:schemeClr val="accent5"/>
          </a:solidFill>
          <a:latin typeface="Arial" pitchFamily="34" charset="0"/>
          <a:ea typeface="+mn-ea"/>
          <a:cs typeface="Arial" pitchFamily="34" charset="0"/>
        </a:defRPr>
      </a:lvl1pPr>
      <a:lvl2pPr marL="533400" indent="-28575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Font typeface="Arial" pitchFamily="34" charset="0"/>
        <a:buChar char="−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857250" indent="-28575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Font typeface="Arial" pitchFamily="34" charset="0"/>
        <a:buChar char="−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8585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Font typeface="Arial" pitchFamily="34" charset="0"/>
        <a:buChar char="−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31445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bg1"/>
        </a:buClr>
        <a:buFont typeface="Arial" pitchFamily="34" charset="0"/>
        <a:buChar char="−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EBB671-75E4-41E4-8862-F8EE4C0C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Polycom</a:t>
            </a:r>
            <a:r>
              <a:rPr lang="en-US" sz="2400" baseline="30000" dirty="0"/>
              <a:t>®</a:t>
            </a:r>
            <a:r>
              <a:rPr lang="en-US" dirty="0"/>
              <a:t> VoxBox</a:t>
            </a:r>
            <a:r>
              <a:rPr lang="en-US" sz="2400" baseline="30000" dirty="0"/>
              <a:t>TM</a:t>
            </a:r>
            <a:r>
              <a:rPr lang="en-US" dirty="0"/>
              <a:t> Work Anywhere Kit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F606BB8-0FC7-424E-8DF9-046684BC77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99" b="17612"/>
          <a:stretch/>
        </p:blipFill>
        <p:spPr>
          <a:xfrm>
            <a:off x="1410857" y="1780915"/>
            <a:ext cx="4668177" cy="2693017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xmlns="" id="{8D0B3884-ECD8-41DC-9F82-4D24CF9F7C65}"/>
              </a:ext>
            </a:extLst>
          </p:cNvPr>
          <p:cNvSpPr txBox="1">
            <a:spLocks noChangeArrowheads="1"/>
          </p:cNvSpPr>
          <p:nvPr/>
        </p:nvSpPr>
        <p:spPr>
          <a:xfrm>
            <a:off x="5955638" y="2911872"/>
            <a:ext cx="2723225" cy="381345"/>
          </a:xfrm>
          <a:prstGeom prst="rect">
            <a:avLst/>
          </a:prstGeom>
        </p:spPr>
        <p:txBody>
          <a:bodyPr/>
          <a:lstStyle/>
          <a:p>
            <a:pPr marL="280988" lvl="0" indent="-280988" defTabSz="914400">
              <a:lnSpc>
                <a:spcPct val="110000"/>
              </a:lnSpc>
              <a:spcBef>
                <a:spcPct val="20000"/>
              </a:spcBef>
              <a:buClr>
                <a:srgbClr val="D63E29"/>
              </a:buClr>
              <a:buSzPct val="100000"/>
              <a:tabLst>
                <a:tab pos="920750" algn="l"/>
              </a:tabLst>
              <a:defRPr/>
            </a:pPr>
            <a:r>
              <a:rPr lang="en-US" sz="1200" b="1" dirty="0">
                <a:sym typeface="Arial Bold" charset="0"/>
              </a:rPr>
              <a:t>Four directional microphones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97019A0-E44F-4486-A8A2-9D2AAC004ACF}"/>
              </a:ext>
            </a:extLst>
          </p:cNvPr>
          <p:cNvSpPr/>
          <p:nvPr/>
        </p:nvSpPr>
        <p:spPr>
          <a:xfrm>
            <a:off x="5941827" y="3173560"/>
            <a:ext cx="2159181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buClr>
                <a:srgbClr val="D63E29"/>
              </a:buClr>
              <a:buSzPct val="100000"/>
              <a:tabLst>
                <a:tab pos="920750" algn="l"/>
              </a:tabLst>
              <a:defRPr/>
            </a:pPr>
            <a:r>
              <a:rPr lang="en-US" sz="1100" dirty="0">
                <a:solidFill>
                  <a:srgbClr val="363D43"/>
                </a:solidFill>
                <a:latin typeface="Calibri" pitchFamily="34" charset="0"/>
                <a:sym typeface="Arial Bold" charset="0"/>
              </a:rPr>
              <a:t>Voice pickup from up to 10 </a:t>
            </a:r>
            <a:r>
              <a:rPr lang="en-US" sz="1100" dirty="0" err="1">
                <a:solidFill>
                  <a:srgbClr val="363D43"/>
                </a:solidFill>
                <a:latin typeface="Calibri" pitchFamily="34" charset="0"/>
                <a:sym typeface="Arial Bold" charset="0"/>
              </a:rPr>
              <a:t>ft</a:t>
            </a:r>
            <a:r>
              <a:rPr lang="en-US" sz="1100" dirty="0">
                <a:solidFill>
                  <a:srgbClr val="363D43"/>
                </a:solidFill>
                <a:latin typeface="Calibri" pitchFamily="34" charset="0"/>
                <a:sym typeface="Arial Bold" charset="0"/>
              </a:rPr>
              <a:t>/3 m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xmlns="" id="{18BD3CD5-ABAB-438D-BCF7-D6704F732B4D}"/>
              </a:ext>
            </a:extLst>
          </p:cNvPr>
          <p:cNvSpPr txBox="1">
            <a:spLocks noChangeArrowheads="1"/>
          </p:cNvSpPr>
          <p:nvPr/>
        </p:nvSpPr>
        <p:spPr>
          <a:xfrm>
            <a:off x="5228005" y="1877550"/>
            <a:ext cx="2723225" cy="346677"/>
          </a:xfrm>
          <a:prstGeom prst="rect">
            <a:avLst/>
          </a:prstGeom>
        </p:spPr>
        <p:txBody>
          <a:bodyPr/>
          <a:lstStyle/>
          <a:p>
            <a:pPr marL="280988" indent="-280988">
              <a:lnSpc>
                <a:spcPct val="110000"/>
              </a:lnSpc>
              <a:spcBef>
                <a:spcPct val="20000"/>
              </a:spcBef>
              <a:buClr>
                <a:srgbClr val="D63E29"/>
              </a:buClr>
              <a:buSzPct val="100000"/>
              <a:tabLst>
                <a:tab pos="920750" algn="l"/>
              </a:tabLst>
              <a:defRPr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  <a:sym typeface="Arial Bold" charset="0"/>
              </a:rPr>
              <a:t>Bluetooth</a:t>
            </a:r>
            <a:r>
              <a:rPr lang="en-US" sz="1200" b="1" baseline="30000" dirty="0">
                <a:latin typeface="Arial" panose="020B0604020202020204" pitchFamily="34" charset="0"/>
                <a:cs typeface="Arial" panose="020B0604020202020204" pitchFamily="34" charset="0"/>
                <a:sym typeface="Arial Bold" charset="0"/>
              </a:rPr>
              <a:t>®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  <a:sym typeface="Arial Bold" charset="0"/>
              </a:rPr>
              <a:t> connectivity</a:t>
            </a:r>
          </a:p>
        </p:txBody>
      </p:sp>
      <p:sp>
        <p:nvSpPr>
          <p:cNvPr id="10" name="Line 38">
            <a:extLst>
              <a:ext uri="{FF2B5EF4-FFF2-40B4-BE49-F238E27FC236}">
                <a16:creationId xmlns:a16="http://schemas.microsoft.com/office/drawing/2014/main" xmlns="" id="{6D6EA21B-FC40-4F0E-9841-CCAF41979D09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1466971" y="1632340"/>
            <a:ext cx="0" cy="1631169"/>
          </a:xfrm>
          <a:prstGeom prst="line">
            <a:avLst/>
          </a:prstGeom>
          <a:noFill/>
          <a:ln w="12700" cap="flat" cmpd="sng" algn="ctr">
            <a:solidFill>
              <a:srgbClr val="0A97DD"/>
            </a:solidFill>
            <a:prstDash val="solid"/>
            <a:miter lim="800000"/>
            <a:headEnd type="oval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n>
                <a:solidFill>
                  <a:srgbClr val="2D1C5F"/>
                </a:solidFill>
              </a:ln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4573555F-3D1B-46E9-B012-F81B8D77DBC6}"/>
              </a:ext>
            </a:extLst>
          </p:cNvPr>
          <p:cNvSpPr/>
          <p:nvPr/>
        </p:nvSpPr>
        <p:spPr>
          <a:xfrm>
            <a:off x="5477028" y="2109392"/>
            <a:ext cx="1753274" cy="455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ts val="400"/>
              </a:spcAft>
              <a:buClr>
                <a:srgbClr val="D63E29"/>
              </a:buClr>
              <a:buSzPct val="100000"/>
              <a:tabLst>
                <a:tab pos="920750" algn="l"/>
              </a:tabLst>
              <a:defRPr/>
            </a:pPr>
            <a:r>
              <a:rPr lang="en-US" sz="1100" dirty="0">
                <a:solidFill>
                  <a:srgbClr val="363D43"/>
                </a:solidFill>
                <a:latin typeface="Calibri" pitchFamily="34" charset="0"/>
                <a:sym typeface="Arial Bold" charset="0"/>
              </a:rPr>
              <a:t>Dedicated button makes wireless-pairing simple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xmlns="" id="{784394CF-65B7-40C2-BCA8-4857517DD670}"/>
              </a:ext>
            </a:extLst>
          </p:cNvPr>
          <p:cNvSpPr txBox="1">
            <a:spLocks noChangeArrowheads="1"/>
          </p:cNvSpPr>
          <p:nvPr/>
        </p:nvSpPr>
        <p:spPr>
          <a:xfrm>
            <a:off x="271985" y="2921999"/>
            <a:ext cx="2723225" cy="346677"/>
          </a:xfrm>
          <a:prstGeom prst="rect">
            <a:avLst/>
          </a:prstGeom>
        </p:spPr>
        <p:txBody>
          <a:bodyPr/>
          <a:lstStyle/>
          <a:p>
            <a:pPr marL="280988" lvl="0" indent="-280988" defTabSz="914400">
              <a:lnSpc>
                <a:spcPct val="110000"/>
              </a:lnSpc>
              <a:spcBef>
                <a:spcPct val="20000"/>
              </a:spcBef>
              <a:buClr>
                <a:srgbClr val="D63E29"/>
              </a:buClr>
              <a:buSzPct val="100000"/>
              <a:tabLst>
                <a:tab pos="920750" algn="l"/>
              </a:tabLst>
              <a:defRPr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  <a:sym typeface="Arial Bold" charset="0"/>
              </a:rPr>
              <a:t>Call controls</a:t>
            </a:r>
          </a:p>
        </p:txBody>
      </p:sp>
      <p:sp>
        <p:nvSpPr>
          <p:cNvPr id="13" name="Line 38">
            <a:extLst>
              <a:ext uri="{FF2B5EF4-FFF2-40B4-BE49-F238E27FC236}">
                <a16:creationId xmlns:a16="http://schemas.microsoft.com/office/drawing/2014/main" xmlns="" id="{C81847B2-B5B8-4248-84E5-3EFB0FA19B22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1977764" y="1646787"/>
            <a:ext cx="15047" cy="3141877"/>
          </a:xfrm>
          <a:prstGeom prst="line">
            <a:avLst/>
          </a:prstGeom>
          <a:noFill/>
          <a:ln w="12700" cap="flat" cmpd="sng" algn="ctr">
            <a:solidFill>
              <a:srgbClr val="0A97DD"/>
            </a:solidFill>
            <a:prstDash val="solid"/>
            <a:miter lim="800000"/>
            <a:headEnd type="oval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n>
                <a:solidFill>
                  <a:srgbClr val="2D1C5F"/>
                </a:solidFill>
              </a:ln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CE650AD1-51BB-4EE3-BC8E-2E0E09547E3D}"/>
              </a:ext>
            </a:extLst>
          </p:cNvPr>
          <p:cNvSpPr/>
          <p:nvPr/>
        </p:nvSpPr>
        <p:spPr>
          <a:xfrm>
            <a:off x="172422" y="3219907"/>
            <a:ext cx="163865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spcAft>
                <a:spcPts val="400"/>
              </a:spcAft>
              <a:buClr>
                <a:srgbClr val="D63E29"/>
              </a:buClr>
              <a:buSzPct val="100000"/>
              <a:tabLst>
                <a:tab pos="920750" algn="l"/>
              </a:tabLst>
              <a:defRPr/>
            </a:pPr>
            <a:r>
              <a:rPr lang="en-US" sz="1100" dirty="0">
                <a:solidFill>
                  <a:srgbClr val="363D43"/>
                </a:solidFill>
                <a:latin typeface="Calibri" pitchFamily="34" charset="0"/>
                <a:sym typeface="Arial Bold" charset="0"/>
              </a:rPr>
              <a:t>Answer/end calls, adjust volume, with one touch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xmlns="" id="{30216CB9-7427-4854-87BF-B257ED303097}"/>
              </a:ext>
            </a:extLst>
          </p:cNvPr>
          <p:cNvSpPr txBox="1">
            <a:spLocks noChangeArrowheads="1"/>
          </p:cNvSpPr>
          <p:nvPr/>
        </p:nvSpPr>
        <p:spPr>
          <a:xfrm>
            <a:off x="-441373" y="2201310"/>
            <a:ext cx="2723225" cy="346677"/>
          </a:xfrm>
          <a:prstGeom prst="rect">
            <a:avLst/>
          </a:prstGeom>
        </p:spPr>
        <p:txBody>
          <a:bodyPr/>
          <a:lstStyle/>
          <a:p>
            <a:pPr marL="280988" lvl="0" indent="-280988" algn="r">
              <a:lnSpc>
                <a:spcPct val="110000"/>
              </a:lnSpc>
              <a:spcBef>
                <a:spcPct val="20000"/>
              </a:spcBef>
              <a:buClr>
                <a:srgbClr val="D63E29"/>
              </a:buClr>
              <a:buSzPct val="100000"/>
              <a:tabLst>
                <a:tab pos="920750" algn="l"/>
              </a:tabLst>
              <a:defRPr/>
            </a:pPr>
            <a:r>
              <a:rPr lang="en-US" sz="1200" b="1" dirty="0"/>
              <a:t>6.5 hour battery talk time</a:t>
            </a:r>
          </a:p>
        </p:txBody>
      </p:sp>
      <p:sp>
        <p:nvSpPr>
          <p:cNvPr id="16" name="Line 38">
            <a:extLst>
              <a:ext uri="{FF2B5EF4-FFF2-40B4-BE49-F238E27FC236}">
                <a16:creationId xmlns:a16="http://schemas.microsoft.com/office/drawing/2014/main" xmlns="" id="{0A7F28FF-6846-4A91-ADB5-11A628FD30F5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523270" y="873824"/>
            <a:ext cx="16903" cy="2497624"/>
          </a:xfrm>
          <a:prstGeom prst="line">
            <a:avLst/>
          </a:prstGeom>
          <a:noFill/>
          <a:ln w="12700" cap="flat" cmpd="sng" algn="ctr">
            <a:solidFill>
              <a:srgbClr val="0A97DD"/>
            </a:solidFill>
            <a:prstDash val="solid"/>
            <a:miter lim="800000"/>
            <a:headEnd type="oval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n>
                <a:solidFill>
                  <a:srgbClr val="BBCA36"/>
                </a:solidFill>
              </a:ln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7909E1C-B014-4558-B3E5-29E15F870611}"/>
              </a:ext>
            </a:extLst>
          </p:cNvPr>
          <p:cNvSpPr/>
          <p:nvPr/>
        </p:nvSpPr>
        <p:spPr>
          <a:xfrm>
            <a:off x="-94933" y="2440386"/>
            <a:ext cx="175481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ct val="20000"/>
              </a:spcBef>
              <a:buClr>
                <a:srgbClr val="D63E29"/>
              </a:buClr>
              <a:buSzPct val="100000"/>
              <a:tabLst>
                <a:tab pos="920750" algn="l"/>
              </a:tabLst>
              <a:defRPr/>
            </a:pPr>
            <a:r>
              <a:rPr lang="en-US" sz="1100" dirty="0">
                <a:solidFill>
                  <a:srgbClr val="363D43"/>
                </a:solidFill>
                <a:latin typeface="Calibri" pitchFamily="34" charset="0"/>
                <a:sym typeface="Arial Bold" charset="0"/>
              </a:rPr>
              <a:t>Charges from USB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xmlns="" id="{CF3334A3-E319-4051-BBF9-1F7241CF4B10}"/>
              </a:ext>
            </a:extLst>
          </p:cNvPr>
          <p:cNvSpPr txBox="1">
            <a:spLocks noChangeArrowheads="1"/>
          </p:cNvSpPr>
          <p:nvPr/>
        </p:nvSpPr>
        <p:spPr>
          <a:xfrm>
            <a:off x="1633598" y="4531594"/>
            <a:ext cx="2723225" cy="241994"/>
          </a:xfrm>
          <a:prstGeom prst="rect">
            <a:avLst/>
          </a:prstGeom>
        </p:spPr>
        <p:txBody>
          <a:bodyPr/>
          <a:lstStyle/>
          <a:p>
            <a:pPr lvl="0" algn="r" defTabSz="914400">
              <a:lnSpc>
                <a:spcPct val="110000"/>
              </a:lnSpc>
              <a:buClr>
                <a:srgbClr val="D63E29"/>
              </a:buClr>
              <a:buSzPct val="100000"/>
              <a:tabLst>
                <a:tab pos="920750" algn="l"/>
              </a:tabLst>
              <a:defRPr/>
            </a:pPr>
            <a:r>
              <a:rPr lang="en-US" sz="1200" b="1" dirty="0">
                <a:latin typeface="Calibri" pitchFamily="34" charset="0"/>
                <a:sym typeface="Arial Bold" charset="0"/>
              </a:rPr>
              <a:t>USB cable with locking mechanism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01C53EFF-4F52-4743-AD7D-04C4D2526058}"/>
              </a:ext>
            </a:extLst>
          </p:cNvPr>
          <p:cNvSpPr/>
          <p:nvPr/>
        </p:nvSpPr>
        <p:spPr>
          <a:xfrm>
            <a:off x="1419541" y="4782194"/>
            <a:ext cx="299766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0988" lvl="0" indent="-280988" algn="r" defTabSz="914400">
              <a:buClr>
                <a:srgbClr val="D63E29"/>
              </a:buClr>
              <a:buSzPct val="100000"/>
              <a:tabLst>
                <a:tab pos="920750" algn="l"/>
              </a:tabLst>
              <a:defRPr/>
            </a:pPr>
            <a:r>
              <a:rPr lang="en-US" sz="1100" dirty="0">
                <a:solidFill>
                  <a:srgbClr val="363D43"/>
                </a:solidFill>
                <a:latin typeface="Calibri" pitchFamily="34" charset="0"/>
                <a:sym typeface="Arial Bold" charset="0"/>
              </a:rPr>
              <a:t>Ensure speakerphone remains stationary</a:t>
            </a:r>
          </a:p>
        </p:txBody>
      </p:sp>
      <p:sp>
        <p:nvSpPr>
          <p:cNvPr id="22" name="Line 38">
            <a:extLst>
              <a:ext uri="{FF2B5EF4-FFF2-40B4-BE49-F238E27FC236}">
                <a16:creationId xmlns:a16="http://schemas.microsoft.com/office/drawing/2014/main" xmlns="" id="{6FEC0665-DC47-41EA-8B44-DCDC58F52CA4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6605276" y="2174502"/>
            <a:ext cx="3553" cy="1955541"/>
          </a:xfrm>
          <a:prstGeom prst="line">
            <a:avLst/>
          </a:prstGeom>
          <a:noFill/>
          <a:ln w="12700" cap="flat" cmpd="sng" algn="ctr">
            <a:solidFill>
              <a:srgbClr val="0A97DD"/>
            </a:solidFill>
            <a:prstDash val="solid"/>
            <a:miter lim="800000"/>
            <a:headEnd type="oval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n>
                <a:solidFill>
                  <a:srgbClr val="2D1C5F"/>
                </a:solidFill>
              </a:ln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xmlns="" id="{A2B7F70C-780B-40E7-A1DE-EA5B48197F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075" y="3950970"/>
            <a:ext cx="1672956" cy="963391"/>
          </a:xfrm>
          <a:prstGeom prst="rect">
            <a:avLst/>
          </a:prstGeom>
        </p:spPr>
      </p:pic>
      <p:sp>
        <p:nvSpPr>
          <p:cNvPr id="44" name="Line 38">
            <a:extLst>
              <a:ext uri="{FF2B5EF4-FFF2-40B4-BE49-F238E27FC236}">
                <a16:creationId xmlns:a16="http://schemas.microsoft.com/office/drawing/2014/main" xmlns="" id="{440DB70B-BD4A-4007-8A81-17412348FBF5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2517501" y="756439"/>
            <a:ext cx="8488" cy="2350280"/>
          </a:xfrm>
          <a:prstGeom prst="line">
            <a:avLst/>
          </a:prstGeom>
          <a:noFill/>
          <a:ln w="12700" cap="flat" cmpd="sng" algn="ctr">
            <a:solidFill>
              <a:srgbClr val="0A97DD"/>
            </a:solidFill>
            <a:prstDash val="solid"/>
            <a:miter lim="800000"/>
            <a:headEnd type="oval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dirty="0">
              <a:ln>
                <a:solidFill>
                  <a:srgbClr val="2D1C5F"/>
                </a:solidFill>
              </a:ln>
            </a:endParaRP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xmlns="" id="{FF10DD47-410F-464A-B485-4F80844D3C58}"/>
              </a:ext>
            </a:extLst>
          </p:cNvPr>
          <p:cNvSpPr txBox="1">
            <a:spLocks noChangeArrowheads="1"/>
          </p:cNvSpPr>
          <p:nvPr/>
        </p:nvSpPr>
        <p:spPr>
          <a:xfrm>
            <a:off x="477079" y="1688280"/>
            <a:ext cx="2723225" cy="346677"/>
          </a:xfrm>
          <a:prstGeom prst="rect">
            <a:avLst/>
          </a:prstGeom>
        </p:spPr>
        <p:txBody>
          <a:bodyPr/>
          <a:lstStyle/>
          <a:p>
            <a:pPr marL="280988" lvl="0" indent="-280988" algn="r">
              <a:lnSpc>
                <a:spcPct val="110000"/>
              </a:lnSpc>
              <a:spcBef>
                <a:spcPct val="20000"/>
              </a:spcBef>
              <a:buClr>
                <a:srgbClr val="D63E29"/>
              </a:buClr>
              <a:buSzPct val="100000"/>
              <a:tabLst>
                <a:tab pos="920750" algn="l"/>
              </a:tabLst>
              <a:defRPr/>
            </a:pPr>
            <a:r>
              <a:rPr lang="en-US" sz="1200" b="1" dirty="0"/>
              <a:t>Water / Dust resistant case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9B3583C9-F00E-45ED-9E66-7BE01195EF2F}"/>
              </a:ext>
            </a:extLst>
          </p:cNvPr>
          <p:cNvSpPr/>
          <p:nvPr/>
        </p:nvSpPr>
        <p:spPr>
          <a:xfrm>
            <a:off x="961284" y="1905725"/>
            <a:ext cx="1754813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spcBef>
                <a:spcPct val="20000"/>
              </a:spcBef>
              <a:buClr>
                <a:srgbClr val="D63E29"/>
              </a:buClr>
              <a:buSzPct val="100000"/>
              <a:tabLst>
                <a:tab pos="920750" algn="l"/>
              </a:tabLst>
              <a:defRPr/>
            </a:pPr>
            <a:r>
              <a:rPr lang="en-US" sz="1100" dirty="0">
                <a:solidFill>
                  <a:srgbClr val="363D43"/>
                </a:solidFill>
                <a:latin typeface="Calibri" pitchFamily="34" charset="0"/>
                <a:sym typeface="Arial Bold" charset="0"/>
              </a:rPr>
              <a:t>Survives accidental spills</a:t>
            </a:r>
          </a:p>
        </p:txBody>
      </p:sp>
      <p:sp>
        <p:nvSpPr>
          <p:cNvPr id="47" name="Rectangle 3">
            <a:extLst>
              <a:ext uri="{FF2B5EF4-FFF2-40B4-BE49-F238E27FC236}">
                <a16:creationId xmlns:a16="http://schemas.microsoft.com/office/drawing/2014/main" xmlns="" id="{D3CB249C-5EC5-4830-B242-6F6D2B5258F1}"/>
              </a:ext>
            </a:extLst>
          </p:cNvPr>
          <p:cNvSpPr txBox="1">
            <a:spLocks noChangeArrowheads="1"/>
          </p:cNvSpPr>
          <p:nvPr/>
        </p:nvSpPr>
        <p:spPr>
          <a:xfrm>
            <a:off x="4755459" y="3792080"/>
            <a:ext cx="2723225" cy="346677"/>
          </a:xfrm>
          <a:prstGeom prst="rect">
            <a:avLst/>
          </a:prstGeom>
        </p:spPr>
        <p:txBody>
          <a:bodyPr/>
          <a:lstStyle/>
          <a:p>
            <a:pPr marL="280988" indent="-280988">
              <a:lnSpc>
                <a:spcPct val="110000"/>
              </a:lnSpc>
              <a:spcBef>
                <a:spcPct val="20000"/>
              </a:spcBef>
              <a:buClr>
                <a:srgbClr val="D63E29"/>
              </a:buClr>
              <a:buSzPct val="100000"/>
              <a:tabLst>
                <a:tab pos="920750" algn="l"/>
              </a:tabLst>
              <a:defRPr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  <a:sym typeface="Arial Bold" charset="0"/>
              </a:rPr>
              <a:t>Polycom</a:t>
            </a:r>
            <a:r>
              <a:rPr lang="en-US" sz="1200" b="1" baseline="30000" dirty="0">
                <a:latin typeface="Arial" panose="020B0604020202020204" pitchFamily="34" charset="0"/>
                <a:cs typeface="Arial" panose="020B0604020202020204" pitchFamily="34" charset="0"/>
                <a:sym typeface="Arial Bold" charset="0"/>
              </a:rPr>
              <a:t>®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  <a:sym typeface="Arial Bold" charset="0"/>
              </a:rPr>
              <a:t> NoiseBlock</a:t>
            </a:r>
            <a:r>
              <a:rPr lang="en-US" sz="1200" b="1" baseline="30000" dirty="0">
                <a:latin typeface="Arial" panose="020B0604020202020204" pitchFamily="34" charset="0"/>
                <a:cs typeface="Arial" panose="020B0604020202020204" pitchFamily="34" charset="0"/>
                <a:sym typeface="Arial Bold" charset="0"/>
              </a:rPr>
              <a:t>TM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xmlns="" id="{F44D9C17-C62E-46B6-9E95-BBD5072AF507}"/>
              </a:ext>
            </a:extLst>
          </p:cNvPr>
          <p:cNvSpPr/>
          <p:nvPr/>
        </p:nvSpPr>
        <p:spPr>
          <a:xfrm>
            <a:off x="4804039" y="4028190"/>
            <a:ext cx="1866026" cy="455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spcAft>
                <a:spcPts val="400"/>
              </a:spcAft>
              <a:buClr>
                <a:srgbClr val="D63E29"/>
              </a:buClr>
              <a:buSzPct val="100000"/>
              <a:tabLst>
                <a:tab pos="920750" algn="l"/>
              </a:tabLst>
              <a:defRPr/>
            </a:pPr>
            <a:r>
              <a:rPr lang="en-US" sz="1100" dirty="0">
                <a:solidFill>
                  <a:srgbClr val="363D43"/>
                </a:solidFill>
                <a:latin typeface="Calibri" pitchFamily="34" charset="0"/>
                <a:sym typeface="Arial Bold" charset="0"/>
              </a:rPr>
              <a:t>Automatically mutes call when no one is speaking</a:t>
            </a:r>
          </a:p>
        </p:txBody>
      </p:sp>
      <p:sp>
        <p:nvSpPr>
          <p:cNvPr id="49" name="Line 38">
            <a:extLst>
              <a:ext uri="{FF2B5EF4-FFF2-40B4-BE49-F238E27FC236}">
                <a16:creationId xmlns:a16="http://schemas.microsoft.com/office/drawing/2014/main" xmlns="" id="{9B728EEF-E060-41A3-8F8C-C65D84033368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050724" y="2788354"/>
            <a:ext cx="16903" cy="2497624"/>
          </a:xfrm>
          <a:prstGeom prst="line">
            <a:avLst/>
          </a:prstGeom>
          <a:noFill/>
          <a:ln w="12700" cap="flat" cmpd="sng" algn="ctr">
            <a:solidFill>
              <a:srgbClr val="0A97DD"/>
            </a:solidFill>
            <a:prstDash val="solid"/>
            <a:miter lim="800000"/>
            <a:headEnd type="oval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n>
                <a:solidFill>
                  <a:srgbClr val="BBCA36"/>
                </a:solidFill>
              </a:ln>
            </a:endParaRPr>
          </a:p>
        </p:txBody>
      </p:sp>
      <p:sp>
        <p:nvSpPr>
          <p:cNvPr id="74" name="Line 38">
            <a:extLst>
              <a:ext uri="{FF2B5EF4-FFF2-40B4-BE49-F238E27FC236}">
                <a16:creationId xmlns:a16="http://schemas.microsoft.com/office/drawing/2014/main" xmlns="" id="{0BDF3FF5-1F43-49DD-80CE-91744100931D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2769498" y="3287515"/>
            <a:ext cx="4536" cy="2997665"/>
          </a:xfrm>
          <a:prstGeom prst="line">
            <a:avLst/>
          </a:prstGeom>
          <a:noFill/>
          <a:ln w="12700" cap="flat" cmpd="sng" algn="ctr">
            <a:solidFill>
              <a:srgbClr val="0A97DD"/>
            </a:solidFill>
            <a:prstDash val="solid"/>
            <a:miter lim="800000"/>
            <a:headEnd type="oval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>
              <a:ln>
                <a:solidFill>
                  <a:srgbClr val="BBCA36"/>
                </a:solidFill>
              </a:ln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xmlns="" id="{FE890CB1-AEA6-4CE4-8A25-9720F69F33D8}"/>
              </a:ext>
            </a:extLst>
          </p:cNvPr>
          <p:cNvGrpSpPr/>
          <p:nvPr/>
        </p:nvGrpSpPr>
        <p:grpSpPr>
          <a:xfrm>
            <a:off x="5675122" y="4291326"/>
            <a:ext cx="6817578" cy="2032407"/>
            <a:chOff x="5600099" y="4390385"/>
            <a:chExt cx="6817578" cy="2032407"/>
          </a:xfrm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xmlns="" id="{CAC83568-7875-4536-B4E8-DDAC3C3C0FEC}"/>
                </a:ext>
              </a:extLst>
            </p:cNvPr>
            <p:cNvGrpSpPr/>
            <p:nvPr/>
          </p:nvGrpSpPr>
          <p:grpSpPr>
            <a:xfrm>
              <a:off x="5914298" y="4390385"/>
              <a:ext cx="6503379" cy="2032407"/>
              <a:chOff x="256089" y="1502777"/>
              <a:chExt cx="8287990" cy="2590125"/>
            </a:xfrm>
          </p:grpSpPr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xmlns="" id="{EA5BDB93-08E2-4E4E-AF6A-D8B27077A429}"/>
                  </a:ext>
                </a:extLst>
              </p:cNvPr>
              <p:cNvSpPr/>
              <p:nvPr/>
            </p:nvSpPr>
            <p:spPr>
              <a:xfrm>
                <a:off x="5329612" y="1840596"/>
                <a:ext cx="3214467" cy="3530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ea typeface="+mn-ea"/>
                    <a:cs typeface="+mn-cs"/>
                  </a:rPr>
                  <a:t>1080p 30fps H.264 and </a:t>
                </a:r>
              </a:p>
            </p:txBody>
          </p: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xmlns="" id="{E6C31F2C-603D-462A-8EB1-4ACB4AEFAB94}"/>
                  </a:ext>
                </a:extLst>
              </p:cNvPr>
              <p:cNvGrpSpPr/>
              <p:nvPr/>
            </p:nvGrpSpPr>
            <p:grpSpPr>
              <a:xfrm>
                <a:off x="256089" y="1502777"/>
                <a:ext cx="7300268" cy="2590125"/>
                <a:chOff x="1715011" y="1189682"/>
                <a:chExt cx="7300268" cy="2590125"/>
              </a:xfrm>
            </p:grpSpPr>
            <p:grpSp>
              <p:nvGrpSpPr>
                <p:cNvPr id="55" name="Group 54">
                  <a:extLst>
                    <a:ext uri="{FF2B5EF4-FFF2-40B4-BE49-F238E27FC236}">
                      <a16:creationId xmlns:a16="http://schemas.microsoft.com/office/drawing/2014/main" xmlns="" id="{28C6D891-B359-4ED5-8557-A730C8B1D15F}"/>
                    </a:ext>
                  </a:extLst>
                </p:cNvPr>
                <p:cNvGrpSpPr/>
                <p:nvPr/>
              </p:nvGrpSpPr>
              <p:grpSpPr>
                <a:xfrm>
                  <a:off x="4446804" y="1189682"/>
                  <a:ext cx="3062397" cy="2590125"/>
                  <a:chOff x="4446804" y="1189682"/>
                  <a:chExt cx="3062397" cy="2590125"/>
                </a:xfrm>
              </p:grpSpPr>
              <p:sp>
                <p:nvSpPr>
                  <p:cNvPr id="66" name="Freeform: Shape 65">
                    <a:extLst>
                      <a:ext uri="{FF2B5EF4-FFF2-40B4-BE49-F238E27FC236}">
                        <a16:creationId xmlns:a16="http://schemas.microsoft.com/office/drawing/2014/main" xmlns="" id="{86441092-C9CF-473F-9C8E-EA30548B7FB0}"/>
                      </a:ext>
                    </a:extLst>
                  </p:cNvPr>
                  <p:cNvSpPr/>
                  <p:nvPr/>
                </p:nvSpPr>
                <p:spPr bwMode="gray">
                  <a:xfrm>
                    <a:off x="4962733" y="1615257"/>
                    <a:ext cx="860780" cy="435264"/>
                  </a:xfrm>
                  <a:custGeom>
                    <a:avLst/>
                    <a:gdLst>
                      <a:gd name="connsiteX0" fmla="*/ 0 w 896645"/>
                      <a:gd name="connsiteY0" fmla="*/ 142043 h 453400"/>
                      <a:gd name="connsiteX1" fmla="*/ 0 w 896645"/>
                      <a:gd name="connsiteY1" fmla="*/ 142043 h 453400"/>
                      <a:gd name="connsiteX2" fmla="*/ 88777 w 896645"/>
                      <a:gd name="connsiteY2" fmla="*/ 133165 h 453400"/>
                      <a:gd name="connsiteX3" fmla="*/ 115410 w 896645"/>
                      <a:gd name="connsiteY3" fmla="*/ 124288 h 453400"/>
                      <a:gd name="connsiteX4" fmla="*/ 177554 w 896645"/>
                      <a:gd name="connsiteY4" fmla="*/ 115410 h 453400"/>
                      <a:gd name="connsiteX5" fmla="*/ 266331 w 896645"/>
                      <a:gd name="connsiteY5" fmla="*/ 97655 h 453400"/>
                      <a:gd name="connsiteX6" fmla="*/ 381740 w 896645"/>
                      <a:gd name="connsiteY6" fmla="*/ 71022 h 453400"/>
                      <a:gd name="connsiteX7" fmla="*/ 417251 w 896645"/>
                      <a:gd name="connsiteY7" fmla="*/ 62144 h 453400"/>
                      <a:gd name="connsiteX8" fmla="*/ 452762 w 896645"/>
                      <a:gd name="connsiteY8" fmla="*/ 53266 h 453400"/>
                      <a:gd name="connsiteX9" fmla="*/ 506028 w 896645"/>
                      <a:gd name="connsiteY9" fmla="*/ 35511 h 453400"/>
                      <a:gd name="connsiteX10" fmla="*/ 532661 w 896645"/>
                      <a:gd name="connsiteY10" fmla="*/ 26633 h 453400"/>
                      <a:gd name="connsiteX11" fmla="*/ 568171 w 896645"/>
                      <a:gd name="connsiteY11" fmla="*/ 17756 h 453400"/>
                      <a:gd name="connsiteX12" fmla="*/ 594804 w 896645"/>
                      <a:gd name="connsiteY12" fmla="*/ 8878 h 453400"/>
                      <a:gd name="connsiteX13" fmla="*/ 639193 w 896645"/>
                      <a:gd name="connsiteY13" fmla="*/ 0 h 453400"/>
                      <a:gd name="connsiteX14" fmla="*/ 701336 w 896645"/>
                      <a:gd name="connsiteY14" fmla="*/ 8878 h 453400"/>
                      <a:gd name="connsiteX15" fmla="*/ 736847 w 896645"/>
                      <a:gd name="connsiteY15" fmla="*/ 62144 h 453400"/>
                      <a:gd name="connsiteX16" fmla="*/ 798991 w 896645"/>
                      <a:gd name="connsiteY16" fmla="*/ 133165 h 453400"/>
                      <a:gd name="connsiteX17" fmla="*/ 816746 w 896645"/>
                      <a:gd name="connsiteY17" fmla="*/ 159798 h 453400"/>
                      <a:gd name="connsiteX18" fmla="*/ 852257 w 896645"/>
                      <a:gd name="connsiteY18" fmla="*/ 195309 h 453400"/>
                      <a:gd name="connsiteX19" fmla="*/ 896645 w 896645"/>
                      <a:gd name="connsiteY19" fmla="*/ 275208 h 453400"/>
                      <a:gd name="connsiteX20" fmla="*/ 887767 w 896645"/>
                      <a:gd name="connsiteY20" fmla="*/ 381740 h 453400"/>
                      <a:gd name="connsiteX21" fmla="*/ 807868 w 896645"/>
                      <a:gd name="connsiteY21" fmla="*/ 426128 h 453400"/>
                      <a:gd name="connsiteX22" fmla="*/ 585927 w 896645"/>
                      <a:gd name="connsiteY22" fmla="*/ 435006 h 453400"/>
                      <a:gd name="connsiteX23" fmla="*/ 452762 w 896645"/>
                      <a:gd name="connsiteY23" fmla="*/ 443884 h 453400"/>
                      <a:gd name="connsiteX24" fmla="*/ 372863 w 896645"/>
                      <a:gd name="connsiteY24" fmla="*/ 417251 h 453400"/>
                      <a:gd name="connsiteX25" fmla="*/ 346230 w 896645"/>
                      <a:gd name="connsiteY25" fmla="*/ 408373 h 453400"/>
                      <a:gd name="connsiteX26" fmla="*/ 319597 w 896645"/>
                      <a:gd name="connsiteY26" fmla="*/ 399495 h 453400"/>
                      <a:gd name="connsiteX27" fmla="*/ 257453 w 896645"/>
                      <a:gd name="connsiteY27" fmla="*/ 381740 h 453400"/>
                      <a:gd name="connsiteX28" fmla="*/ 195309 w 896645"/>
                      <a:gd name="connsiteY28" fmla="*/ 363985 h 453400"/>
                      <a:gd name="connsiteX29" fmla="*/ 133165 w 896645"/>
                      <a:gd name="connsiteY29" fmla="*/ 310719 h 453400"/>
                      <a:gd name="connsiteX30" fmla="*/ 97655 w 896645"/>
                      <a:gd name="connsiteY30" fmla="*/ 266330 h 453400"/>
                      <a:gd name="connsiteX31" fmla="*/ 79899 w 896645"/>
                      <a:gd name="connsiteY31" fmla="*/ 248575 h 453400"/>
                      <a:gd name="connsiteX32" fmla="*/ 35511 w 896645"/>
                      <a:gd name="connsiteY32" fmla="*/ 186431 h 453400"/>
                      <a:gd name="connsiteX33" fmla="*/ 0 w 896645"/>
                      <a:gd name="connsiteY33" fmla="*/ 142043 h 4534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</a:cxnLst>
                    <a:rect l="l" t="t" r="r" b="b"/>
                    <a:pathLst>
                      <a:path w="896645" h="453400">
                        <a:moveTo>
                          <a:pt x="0" y="142043"/>
                        </a:moveTo>
                        <a:lnTo>
                          <a:pt x="0" y="142043"/>
                        </a:lnTo>
                        <a:cubicBezTo>
                          <a:pt x="29592" y="139084"/>
                          <a:pt x="59383" y="137687"/>
                          <a:pt x="88777" y="133165"/>
                        </a:cubicBezTo>
                        <a:cubicBezTo>
                          <a:pt x="98026" y="131742"/>
                          <a:pt x="106234" y="126123"/>
                          <a:pt x="115410" y="124288"/>
                        </a:cubicBezTo>
                        <a:cubicBezTo>
                          <a:pt x="135929" y="120184"/>
                          <a:pt x="156872" y="118592"/>
                          <a:pt x="177554" y="115410"/>
                        </a:cubicBezTo>
                        <a:cubicBezTo>
                          <a:pt x="262343" y="102365"/>
                          <a:pt x="200148" y="112362"/>
                          <a:pt x="266331" y="97655"/>
                        </a:cubicBezTo>
                        <a:cubicBezTo>
                          <a:pt x="389253" y="70340"/>
                          <a:pt x="207771" y="114514"/>
                          <a:pt x="381740" y="71022"/>
                        </a:cubicBezTo>
                        <a:lnTo>
                          <a:pt x="417251" y="62144"/>
                        </a:lnTo>
                        <a:cubicBezTo>
                          <a:pt x="429088" y="59185"/>
                          <a:pt x="441187" y="57124"/>
                          <a:pt x="452762" y="53266"/>
                        </a:cubicBezTo>
                        <a:lnTo>
                          <a:pt x="506028" y="35511"/>
                        </a:lnTo>
                        <a:cubicBezTo>
                          <a:pt x="514906" y="32552"/>
                          <a:pt x="523582" y="28903"/>
                          <a:pt x="532661" y="26633"/>
                        </a:cubicBezTo>
                        <a:cubicBezTo>
                          <a:pt x="544498" y="23674"/>
                          <a:pt x="556440" y="21108"/>
                          <a:pt x="568171" y="17756"/>
                        </a:cubicBezTo>
                        <a:cubicBezTo>
                          <a:pt x="577169" y="15185"/>
                          <a:pt x="585726" y="11148"/>
                          <a:pt x="594804" y="8878"/>
                        </a:cubicBezTo>
                        <a:cubicBezTo>
                          <a:pt x="609443" y="5218"/>
                          <a:pt x="624397" y="2959"/>
                          <a:pt x="639193" y="0"/>
                        </a:cubicBezTo>
                        <a:cubicBezTo>
                          <a:pt x="659907" y="2959"/>
                          <a:pt x="681485" y="2261"/>
                          <a:pt x="701336" y="8878"/>
                        </a:cubicBezTo>
                        <a:cubicBezTo>
                          <a:pt x="718294" y="14531"/>
                          <a:pt x="731407" y="53078"/>
                          <a:pt x="736847" y="62144"/>
                        </a:cubicBezTo>
                        <a:cubicBezTo>
                          <a:pt x="771371" y="119684"/>
                          <a:pt x="758055" y="105875"/>
                          <a:pt x="798991" y="133165"/>
                        </a:cubicBezTo>
                        <a:cubicBezTo>
                          <a:pt x="804909" y="142043"/>
                          <a:pt x="809802" y="151697"/>
                          <a:pt x="816746" y="159798"/>
                        </a:cubicBezTo>
                        <a:cubicBezTo>
                          <a:pt x="827640" y="172508"/>
                          <a:pt x="842971" y="181380"/>
                          <a:pt x="852257" y="195309"/>
                        </a:cubicBezTo>
                        <a:cubicBezTo>
                          <a:pt x="892958" y="256361"/>
                          <a:pt x="881019" y="228331"/>
                          <a:pt x="896645" y="275208"/>
                        </a:cubicBezTo>
                        <a:cubicBezTo>
                          <a:pt x="893686" y="310719"/>
                          <a:pt x="902050" y="349094"/>
                          <a:pt x="887767" y="381740"/>
                        </a:cubicBezTo>
                        <a:cubicBezTo>
                          <a:pt x="883998" y="390356"/>
                          <a:pt x="829626" y="424574"/>
                          <a:pt x="807868" y="426128"/>
                        </a:cubicBezTo>
                        <a:cubicBezTo>
                          <a:pt x="734017" y="431403"/>
                          <a:pt x="659907" y="432047"/>
                          <a:pt x="585927" y="435006"/>
                        </a:cubicBezTo>
                        <a:cubicBezTo>
                          <a:pt x="507239" y="461235"/>
                          <a:pt x="551262" y="454828"/>
                          <a:pt x="452762" y="443884"/>
                        </a:cubicBezTo>
                        <a:lnTo>
                          <a:pt x="372863" y="417251"/>
                        </a:lnTo>
                        <a:lnTo>
                          <a:pt x="346230" y="408373"/>
                        </a:lnTo>
                        <a:cubicBezTo>
                          <a:pt x="337352" y="405414"/>
                          <a:pt x="328676" y="401764"/>
                          <a:pt x="319597" y="399495"/>
                        </a:cubicBezTo>
                        <a:cubicBezTo>
                          <a:pt x="208636" y="371757"/>
                          <a:pt x="346566" y="407202"/>
                          <a:pt x="257453" y="381740"/>
                        </a:cubicBezTo>
                        <a:cubicBezTo>
                          <a:pt x="179395" y="359437"/>
                          <a:pt x="259186" y="385276"/>
                          <a:pt x="195309" y="363985"/>
                        </a:cubicBezTo>
                        <a:cubicBezTo>
                          <a:pt x="109816" y="278492"/>
                          <a:pt x="200775" y="364808"/>
                          <a:pt x="133165" y="310719"/>
                        </a:cubicBezTo>
                        <a:cubicBezTo>
                          <a:pt x="109349" y="291666"/>
                          <a:pt x="118162" y="291963"/>
                          <a:pt x="97655" y="266330"/>
                        </a:cubicBezTo>
                        <a:cubicBezTo>
                          <a:pt x="92426" y="259794"/>
                          <a:pt x="85818" y="254493"/>
                          <a:pt x="79899" y="248575"/>
                        </a:cubicBezTo>
                        <a:cubicBezTo>
                          <a:pt x="57879" y="182511"/>
                          <a:pt x="91681" y="270687"/>
                          <a:pt x="35511" y="186431"/>
                        </a:cubicBezTo>
                        <a:cubicBezTo>
                          <a:pt x="15435" y="156316"/>
                          <a:pt x="5918" y="149441"/>
                          <a:pt x="0" y="142043"/>
                        </a:cubicBezTo>
                        <a:close/>
                      </a:path>
                    </a:pathLst>
                  </a:custGeom>
                  <a:solidFill>
                    <a:srgbClr val="E8E8E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 lvl="0" indent="0" algn="ctr" defTabSz="914126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2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uLnTx/>
                      <a:uFillTx/>
                      <a:ea typeface="+mn-ea"/>
                      <a:cs typeface="+mn-cs"/>
                    </a:endParaRPr>
                  </a:p>
                </p:txBody>
              </p:sp>
              <p:pic>
                <p:nvPicPr>
                  <p:cNvPr id="67" name="Picture 66" descr="image002">
                    <a:extLst>
                      <a:ext uri="{FF2B5EF4-FFF2-40B4-BE49-F238E27FC236}">
                        <a16:creationId xmlns:a16="http://schemas.microsoft.com/office/drawing/2014/main" xmlns="" id="{88D56EA2-6693-4EF5-94B9-A60B5F91EE6D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4" cstate="email">
                    <a:clrChange>
                      <a:clrFrom>
                        <a:srgbClr val="E8E8E8"/>
                      </a:clrFrom>
                      <a:clrTo>
                        <a:srgbClr val="E8E8E8">
                          <a:alpha val="0"/>
                        </a:srgbClr>
                      </a:clrTo>
                    </a:clrChange>
                    <a:extLst>
                      <a:ext uri="{28A0092B-C50C-407E-A947-70E740481C1C}">
                        <a14:useLocalDpi xmlns:a14="http://schemas.microsoft.com/office/drawing/2010/main"/>
                      </a:ext>
                    </a:extLst>
                  </a:blip>
                  <a:srcRect/>
                  <a:stretch/>
                </p:blipFill>
                <p:spPr bwMode="auto">
                  <a:xfrm>
                    <a:off x="4446804" y="1189682"/>
                    <a:ext cx="3062397" cy="259012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</p:grpSp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xmlns="" id="{B3364BF3-43C1-4DF4-A0C6-DA62931E2770}"/>
                    </a:ext>
                  </a:extLst>
                </p:cNvPr>
                <p:cNvGrpSpPr/>
                <p:nvPr/>
              </p:nvGrpSpPr>
              <p:grpSpPr>
                <a:xfrm>
                  <a:off x="1715011" y="1236727"/>
                  <a:ext cx="7300268" cy="2253244"/>
                  <a:chOff x="1715011" y="1236727"/>
                  <a:chExt cx="7300268" cy="2253244"/>
                </a:xfrm>
              </p:grpSpPr>
              <p:cxnSp>
                <p:nvCxnSpPr>
                  <p:cNvPr id="57" name="Straight Connector 56">
                    <a:extLst>
                      <a:ext uri="{FF2B5EF4-FFF2-40B4-BE49-F238E27FC236}">
                        <a16:creationId xmlns:a16="http://schemas.microsoft.com/office/drawing/2014/main" xmlns="" id="{725DB102-F2E0-4235-B7EE-F1C1D964409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H="1">
                    <a:off x="2380953" y="2332345"/>
                    <a:ext cx="1957160" cy="0"/>
                  </a:xfrm>
                  <a:prstGeom prst="line">
                    <a:avLst/>
                  </a:prstGeom>
                  <a:solidFill>
                    <a:srgbClr val="C0C0C0"/>
                  </a:solidFill>
                  <a:ln w="9525" cap="flat" cmpd="sng" algn="ctr">
                    <a:solidFill>
                      <a:srgbClr val="01568F"/>
                    </a:solidFill>
                    <a:prstDash val="solid"/>
                    <a:round/>
                    <a:headEnd type="oval" w="med" len="med"/>
                    <a:tailEnd type="none" w="med" len="med"/>
                  </a:ln>
                  <a:effectLst/>
                </p:spPr>
              </p:cxnSp>
              <p:sp>
                <p:nvSpPr>
                  <p:cNvPr id="58" name="Rectangle 57">
                    <a:extLst>
                      <a:ext uri="{FF2B5EF4-FFF2-40B4-BE49-F238E27FC236}">
                        <a16:creationId xmlns:a16="http://schemas.microsoft.com/office/drawing/2014/main" xmlns="" id="{4C4D7185-AA0F-4C1A-B256-DE9CF134D6F7}"/>
                      </a:ext>
                    </a:extLst>
                  </p:cNvPr>
                  <p:cNvSpPr/>
                  <p:nvPr/>
                </p:nvSpPr>
                <p:spPr>
                  <a:xfrm>
                    <a:off x="3299623" y="1236727"/>
                    <a:ext cx="2143398" cy="35301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ea typeface="+mn-ea"/>
                        <a:cs typeface="+mn-cs"/>
                      </a:rPr>
                      <a:t>LED status indicator</a:t>
                    </a:r>
                  </a:p>
                </p:txBody>
              </p:sp>
              <p:cxnSp>
                <p:nvCxnSpPr>
                  <p:cNvPr id="59" name="Straight Connector 58">
                    <a:extLst>
                      <a:ext uri="{FF2B5EF4-FFF2-40B4-BE49-F238E27FC236}">
                        <a16:creationId xmlns:a16="http://schemas.microsoft.com/office/drawing/2014/main" xmlns="" id="{F6AE7322-3B18-4197-B8CB-EAD8725E6FB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H="1">
                    <a:off x="4640212" y="3136457"/>
                    <a:ext cx="350961" cy="332609"/>
                  </a:xfrm>
                  <a:prstGeom prst="line">
                    <a:avLst/>
                  </a:prstGeom>
                  <a:solidFill>
                    <a:srgbClr val="C0C0C0"/>
                  </a:solidFill>
                  <a:ln w="9525" cap="flat" cmpd="sng" algn="ctr">
                    <a:solidFill>
                      <a:srgbClr val="01568F"/>
                    </a:solidFill>
                    <a:prstDash val="solid"/>
                    <a:round/>
                    <a:headEnd type="oval" w="med" len="med"/>
                    <a:tailEnd type="none" w="med" len="med"/>
                  </a:ln>
                  <a:effectLst/>
                </p:spPr>
              </p:cxnSp>
              <p:sp>
                <p:nvSpPr>
                  <p:cNvPr id="60" name="Rectangle 59">
                    <a:extLst>
                      <a:ext uri="{FF2B5EF4-FFF2-40B4-BE49-F238E27FC236}">
                        <a16:creationId xmlns:a16="http://schemas.microsoft.com/office/drawing/2014/main" xmlns="" id="{70FBF156-77DA-4822-82C6-9D67E21C96BA}"/>
                      </a:ext>
                    </a:extLst>
                  </p:cNvPr>
                  <p:cNvSpPr/>
                  <p:nvPr/>
                </p:nvSpPr>
                <p:spPr>
                  <a:xfrm>
                    <a:off x="1978692" y="3136457"/>
                    <a:ext cx="2641863" cy="35301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ea typeface="+mn-ea"/>
                        <a:cs typeface="+mn-cs"/>
                      </a:rPr>
                      <a:t>Integrated privacy shutter</a:t>
                    </a:r>
                  </a:p>
                </p:txBody>
              </p:sp>
              <p:cxnSp>
                <p:nvCxnSpPr>
                  <p:cNvPr id="61" name="Straight Connector 60">
                    <a:extLst>
                      <a:ext uri="{FF2B5EF4-FFF2-40B4-BE49-F238E27FC236}">
                        <a16:creationId xmlns:a16="http://schemas.microsoft.com/office/drawing/2014/main" xmlns="" id="{EB6CE452-6378-4B9A-9CF1-C0CD4187B3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V="1">
                    <a:off x="7009623" y="2854338"/>
                    <a:ext cx="2005656" cy="7114"/>
                  </a:xfrm>
                  <a:prstGeom prst="line">
                    <a:avLst/>
                  </a:prstGeom>
                  <a:solidFill>
                    <a:srgbClr val="C0C0C0"/>
                  </a:solidFill>
                  <a:ln w="9525" cap="flat" cmpd="sng" algn="ctr">
                    <a:solidFill>
                      <a:srgbClr val="01568F"/>
                    </a:solidFill>
                    <a:prstDash val="solid"/>
                    <a:round/>
                    <a:headEnd type="oval" w="med" len="med"/>
                    <a:tailEnd type="none" w="med" len="med"/>
                  </a:ln>
                  <a:effectLst/>
                </p:spPr>
              </p:cxnSp>
              <p:cxnSp>
                <p:nvCxnSpPr>
                  <p:cNvPr id="62" name="Straight Connector 61">
                    <a:extLst>
                      <a:ext uri="{FF2B5EF4-FFF2-40B4-BE49-F238E27FC236}">
                        <a16:creationId xmlns:a16="http://schemas.microsoft.com/office/drawing/2014/main" xmlns="" id="{84E4410E-3ED4-407A-98DD-3A57952E340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 flipH="1">
                    <a:off x="2456958" y="3480044"/>
                    <a:ext cx="2182274" cy="0"/>
                  </a:xfrm>
                  <a:prstGeom prst="line">
                    <a:avLst/>
                  </a:prstGeom>
                  <a:solidFill>
                    <a:srgbClr val="C0C0C0"/>
                  </a:solidFill>
                  <a:ln w="9525" cap="flat" cmpd="sng" algn="ctr">
                    <a:solidFill>
                      <a:srgbClr val="01568F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</p:cxnSp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xmlns="" id="{96F0DF2D-191A-4FB2-8188-85C2637182D9}"/>
                      </a:ext>
                    </a:extLst>
                  </p:cNvPr>
                  <p:cNvSpPr/>
                  <p:nvPr/>
                </p:nvSpPr>
                <p:spPr>
                  <a:xfrm>
                    <a:off x="1715011" y="2495972"/>
                    <a:ext cx="2531546" cy="35301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ea typeface="+mn-ea"/>
                        <a:cs typeface="+mn-cs"/>
                      </a:rPr>
                      <a:t>Simulcast video streams</a:t>
                    </a:r>
                  </a:p>
                </p:txBody>
              </p:sp>
              <p:sp>
                <p:nvSpPr>
                  <p:cNvPr id="64" name="Rectangle 63">
                    <a:extLst>
                      <a:ext uri="{FF2B5EF4-FFF2-40B4-BE49-F238E27FC236}">
                        <a16:creationId xmlns:a16="http://schemas.microsoft.com/office/drawing/2014/main" xmlns="" id="{3826078E-6E2F-49ED-B3C0-FEB1DD751915}"/>
                      </a:ext>
                    </a:extLst>
                  </p:cNvPr>
                  <p:cNvSpPr/>
                  <p:nvPr/>
                </p:nvSpPr>
                <p:spPr>
                  <a:xfrm>
                    <a:off x="7335742" y="3136960"/>
                    <a:ext cx="1432473" cy="35301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ea typeface="+mn-ea"/>
                        <a:cs typeface="+mn-cs"/>
                      </a:rPr>
                      <a:t>USB UVC 1.5</a:t>
                    </a:r>
                  </a:p>
                </p:txBody>
              </p:sp>
              <p:cxnSp>
                <p:nvCxnSpPr>
                  <p:cNvPr id="65" name="Straight Connector 64">
                    <a:extLst>
                      <a:ext uri="{FF2B5EF4-FFF2-40B4-BE49-F238E27FC236}">
                        <a16:creationId xmlns:a16="http://schemas.microsoft.com/office/drawing/2014/main" xmlns="" id="{E7262D70-16A0-49C4-9AD4-D59498B09DE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 bwMode="auto">
                  <a:xfrm>
                    <a:off x="6715134" y="1896705"/>
                    <a:ext cx="2005656" cy="0"/>
                  </a:xfrm>
                  <a:prstGeom prst="line">
                    <a:avLst/>
                  </a:prstGeom>
                  <a:solidFill>
                    <a:srgbClr val="C0C0C0"/>
                  </a:solidFill>
                  <a:ln w="9525" cap="flat" cmpd="sng" algn="ctr">
                    <a:solidFill>
                      <a:srgbClr val="01568F"/>
                    </a:solidFill>
                    <a:prstDash val="solid"/>
                    <a:round/>
                    <a:headEnd type="oval" w="med" len="med"/>
                    <a:tailEnd type="none" w="med" len="med"/>
                  </a:ln>
                  <a:effectLst/>
                </p:spPr>
              </p:cxnSp>
            </p:grpSp>
          </p:grpSp>
        </p:grp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xmlns="" id="{02C45573-E7BD-4295-B8E6-CCD07C304A0D}"/>
                </a:ext>
              </a:extLst>
            </p:cNvPr>
            <p:cNvCxnSpPr/>
            <p:nvPr/>
          </p:nvCxnSpPr>
          <p:spPr bwMode="auto">
            <a:xfrm flipH="1">
              <a:off x="7077820" y="4684787"/>
              <a:ext cx="1535734" cy="0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1568F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xmlns="" id="{5E47513F-3A87-43F5-B565-8D8DB0DAE4AF}"/>
                </a:ext>
              </a:extLst>
            </p:cNvPr>
            <p:cNvSpPr/>
            <p:nvPr/>
          </p:nvSpPr>
          <p:spPr>
            <a:xfrm>
              <a:off x="5600099" y="4859191"/>
              <a:ext cx="213712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en-US" sz="1200" b="1" dirty="0"/>
                <a:t>82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ea typeface="+mn-ea"/>
                  <a:cs typeface="+mn-cs"/>
                </a:rPr>
                <a:t>° </a:t>
              </a:r>
              <a:r>
                <a:rPr lang="en-US" sz="1200" b="1" dirty="0"/>
                <a:t>D</a:t>
              </a:r>
              <a:r>
                <a:rPr kumimoji="0" lang="en-US" sz="1200" b="1" i="0" u="none" strike="noStrike" kern="1200" cap="none" spc="0" normalizeH="0" baseline="0" noProof="0" dirty="0" err="1">
                  <a:ln>
                    <a:noFill/>
                  </a:ln>
                  <a:effectLst/>
                  <a:uLnTx/>
                  <a:uFillTx/>
                  <a:ea typeface="+mn-ea"/>
                  <a:cs typeface="+mn-cs"/>
                </a:rPr>
                <a:t>FoV</a:t>
              </a: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ea typeface="+mn-ea"/>
                  <a:cs typeface="+mn-cs"/>
                </a:rPr>
                <a:t> </a:t>
              </a:r>
              <a:r>
                <a:rPr lang="en-US" sz="1200" b="1" dirty="0"/>
                <a:t>(74 °</a:t>
              </a:r>
              <a:r>
                <a:rPr lang="en-US" sz="1200" b="1" dirty="0" err="1"/>
                <a:t>HFoV</a:t>
              </a:r>
              <a:r>
                <a:rPr lang="en-US" sz="1200" b="1" dirty="0"/>
                <a:t>)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ea typeface="+mn-ea"/>
                  <a:cs typeface="+mn-cs"/>
                </a:rPr>
                <a:t>Electronic 4x pan/tilt/zoom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xmlns="" id="{68A25FAF-2393-401F-BE47-D72EA5827F42}"/>
                </a:ext>
              </a:extLst>
            </p:cNvPr>
            <p:cNvSpPr/>
            <p:nvPr/>
          </p:nvSpPr>
          <p:spPr>
            <a:xfrm>
              <a:off x="9825502" y="5377863"/>
              <a:ext cx="2116285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ea typeface="+mn-ea"/>
                  <a:cs typeface="+mn-cs"/>
                </a:rPr>
                <a:t>Multiple mounting options</a:t>
              </a:r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xmlns="" id="{FF645EF4-3151-4A99-9A39-DDFE5F41709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996583" y="6161589"/>
              <a:ext cx="1573788" cy="5582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1568F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xmlns="" id="{EE50D0C4-33D6-430F-874E-AC1DA45122A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334444" y="5657735"/>
              <a:ext cx="1691541" cy="1"/>
            </a:xfrm>
            <a:prstGeom prst="line">
              <a:avLst/>
            </a:prstGeom>
            <a:solidFill>
              <a:srgbClr val="C0C0C0"/>
            </a:solidFill>
            <a:ln w="9525" cap="flat" cmpd="sng" algn="ctr">
              <a:solidFill>
                <a:srgbClr val="01568F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xmlns="" id="{6E45FA79-F987-4689-9236-BA7FCA43AA65}"/>
                </a:ext>
              </a:extLst>
            </p:cNvPr>
            <p:cNvSpPr/>
            <p:nvPr/>
          </p:nvSpPr>
          <p:spPr>
            <a:xfrm>
              <a:off x="9796293" y="4955869"/>
              <a:ext cx="197041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>
                <a:defRPr/>
              </a:pPr>
              <a:r>
                <a:rPr lang="en-US" sz="1200" b="1" dirty="0"/>
                <a:t>Skype for Business/SVC</a:t>
              </a:r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1FAA0A87-07A9-4818-9959-7718FE65FD03}"/>
              </a:ext>
            </a:extLst>
          </p:cNvPr>
          <p:cNvSpPr/>
          <p:nvPr/>
        </p:nvSpPr>
        <p:spPr>
          <a:xfrm>
            <a:off x="2223217" y="1282544"/>
            <a:ext cx="40847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Polycom® VoxBox™ Speakerphone 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xmlns="" id="{8F1E95F7-EB4A-4B99-978A-283140FCF6E9}"/>
              </a:ext>
            </a:extLst>
          </p:cNvPr>
          <p:cNvSpPr/>
          <p:nvPr/>
        </p:nvSpPr>
        <p:spPr>
          <a:xfrm>
            <a:off x="7549951" y="3912290"/>
            <a:ext cx="42973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Polycom EagleEye Mini USB Camera</a:t>
            </a:r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xmlns="" id="{3B3DF7D1-04CE-4625-8549-375CAEB5A7C6}"/>
              </a:ext>
            </a:extLst>
          </p:cNvPr>
          <p:cNvSpPr/>
          <p:nvPr/>
        </p:nvSpPr>
        <p:spPr bwMode="gray">
          <a:xfrm>
            <a:off x="414350" y="5375541"/>
            <a:ext cx="5367759" cy="104195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Order Code: 7230-49025-001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/>
                </a:solidFill>
              </a:rPr>
              <a:t>Includes VoxBox and EagleEye Mini USB Camera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2"/>
                </a:solidFill>
              </a:rPr>
              <a:t>MSRP is $449</a:t>
            </a: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xmlns="" id="{A392006A-A201-49E1-90A7-6EC8BEA9550C}"/>
              </a:ext>
            </a:extLst>
          </p:cNvPr>
          <p:cNvGrpSpPr/>
          <p:nvPr/>
        </p:nvGrpSpPr>
        <p:grpSpPr>
          <a:xfrm>
            <a:off x="8335689" y="-22501"/>
            <a:ext cx="3844145" cy="3476548"/>
            <a:chOff x="8365496" y="191926"/>
            <a:chExt cx="3844145" cy="3476548"/>
          </a:xfrm>
        </p:grpSpPr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xmlns="" id="{44D913B1-ADEB-4223-86C2-9DDA510D0CC9}"/>
                </a:ext>
              </a:extLst>
            </p:cNvPr>
            <p:cNvSpPr/>
            <p:nvPr/>
          </p:nvSpPr>
          <p:spPr bwMode="gray">
            <a:xfrm>
              <a:off x="8377105" y="543524"/>
              <a:ext cx="3814895" cy="312495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>
                <a:solidFill>
                  <a:schemeClr val="bg2"/>
                </a:solidFill>
              </a:endParaRPr>
            </a:p>
          </p:txBody>
        </p:sp>
        <p:pic>
          <p:nvPicPr>
            <p:cNvPr id="93" name="Picture 92">
              <a:extLst>
                <a:ext uri="{FF2B5EF4-FFF2-40B4-BE49-F238E27FC236}">
                  <a16:creationId xmlns:a16="http://schemas.microsoft.com/office/drawing/2014/main" xmlns="" id="{C9BC382A-2404-4900-8A98-9453639F8DF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365496" y="191926"/>
              <a:ext cx="3829351" cy="2390620"/>
            </a:xfrm>
            <a:prstGeom prst="rect">
              <a:avLst/>
            </a:prstGeom>
          </p:spPr>
        </p:pic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xmlns="" id="{49F1DE0A-C318-4DD1-A073-7BF3C0D21100}"/>
                </a:ext>
              </a:extLst>
            </p:cNvPr>
            <p:cNvSpPr/>
            <p:nvPr/>
          </p:nvSpPr>
          <p:spPr>
            <a:xfrm>
              <a:off x="8493053" y="2663805"/>
              <a:ext cx="371658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chemeClr val="bg2"/>
                  </a:solidFill>
                </a:rPr>
                <a:t>Business-class audio and video anywhere you work—at home, in the office, and on the road</a:t>
              </a:r>
            </a:p>
          </p:txBody>
        </p:sp>
      </p:grp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xmlns="" id="{A24A1EBA-2B91-4D86-ACA5-AE9F58C9C6A9}"/>
              </a:ext>
            </a:extLst>
          </p:cNvPr>
          <p:cNvCxnSpPr>
            <a:cxnSpLocks/>
          </p:cNvCxnSpPr>
          <p:nvPr/>
        </p:nvCxnSpPr>
        <p:spPr>
          <a:xfrm flipH="1">
            <a:off x="4468071" y="3443725"/>
            <a:ext cx="3879227" cy="1922112"/>
          </a:xfrm>
          <a:prstGeom prst="line">
            <a:avLst/>
          </a:prstGeom>
          <a:ln w="15875" cmpd="sng">
            <a:solidFill>
              <a:schemeClr val="accent2"/>
            </a:solidFill>
            <a:prstDash val="solid"/>
            <a:headEnd type="none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396782"/>
      </p:ext>
    </p:extLst>
  </p:cSld>
  <p:clrMapOvr>
    <a:masterClrMapping/>
  </p:clrMapOvr>
</p:sld>
</file>

<file path=ppt/theme/theme1.xml><?xml version="1.0" encoding="utf-8"?>
<a:theme xmlns:a="http://schemas.openxmlformats.org/drawingml/2006/main" name="Polycom Light Template">
  <a:themeElements>
    <a:clrScheme name="Custom 8">
      <a:dk1>
        <a:srgbClr val="637280"/>
      </a:dk1>
      <a:lt1>
        <a:srgbClr val="000000"/>
      </a:lt1>
      <a:dk2>
        <a:srgbClr val="D71920"/>
      </a:dk2>
      <a:lt2>
        <a:srgbClr val="FFFFFF"/>
      </a:lt2>
      <a:accent1>
        <a:srgbClr val="0C4B72"/>
      </a:accent1>
      <a:accent2>
        <a:srgbClr val="707982"/>
      </a:accent2>
      <a:accent3>
        <a:srgbClr val="77ABCB"/>
      </a:accent3>
      <a:accent4>
        <a:srgbClr val="DBDDDF"/>
      </a:accent4>
      <a:accent5>
        <a:srgbClr val="3F4C5B"/>
      </a:accent5>
      <a:accent6>
        <a:srgbClr val="3979A1"/>
      </a:accent6>
      <a:hlink>
        <a:srgbClr val="637280"/>
      </a:hlink>
      <a:folHlink>
        <a:srgbClr val="D7192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2"/>
        </a:solidFill>
        <a:ln>
          <a:solidFill>
            <a:schemeClr val="accent2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9879D684-C757-4461-8942-F883576EAB02}" vid="{676A6ECC-0495-4738-AD0B-61E6E02E577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light-16x9-ppt-template</Template>
  <TotalTime>2427</TotalTime>
  <Words>147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Bold</vt:lpstr>
      <vt:lpstr>Calibri</vt:lpstr>
      <vt:lpstr>Polycom Light Template</vt:lpstr>
      <vt:lpstr>Polycom® VoxBoxTM Work Anywhere Kit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May Be No More Than Two Lines</dc:title>
  <dc:creator>Whelan, Kerri</dc:creator>
  <cp:lastModifiedBy>Lacey Voris</cp:lastModifiedBy>
  <cp:revision>28</cp:revision>
  <dcterms:created xsi:type="dcterms:W3CDTF">2018-04-04T15:31:52Z</dcterms:created>
  <dcterms:modified xsi:type="dcterms:W3CDTF">2019-11-13T16:33:06Z</dcterms:modified>
</cp:coreProperties>
</file>